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93" r:id="rId6"/>
    <p:sldId id="306" r:id="rId7"/>
    <p:sldId id="321" r:id="rId8"/>
    <p:sldId id="319" r:id="rId9"/>
    <p:sldId id="302" r:id="rId10"/>
    <p:sldId id="325" r:id="rId11"/>
    <p:sldId id="326" r:id="rId12"/>
    <p:sldId id="320" r:id="rId13"/>
    <p:sldId id="327" r:id="rId14"/>
    <p:sldId id="328" r:id="rId15"/>
    <p:sldId id="329" r:id="rId16"/>
    <p:sldId id="31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áll Ægir" userId="7714563f-0815-41db-b7dd-afb6cb1578a3" providerId="ADAL" clId="{DFFCBA5E-D356-4B04-84BF-7ACA4BD75045}"/>
    <pc:docChg chg="undo custSel addSld modSld">
      <pc:chgData name="Páll Ægir" userId="7714563f-0815-41db-b7dd-afb6cb1578a3" providerId="ADAL" clId="{DFFCBA5E-D356-4B04-84BF-7ACA4BD75045}" dt="2024-12-30T10:42:10.661" v="320" actId="22"/>
      <pc:docMkLst>
        <pc:docMk/>
      </pc:docMkLst>
      <pc:sldChg chg="modSp mod">
        <pc:chgData name="Páll Ægir" userId="7714563f-0815-41db-b7dd-afb6cb1578a3" providerId="ADAL" clId="{DFFCBA5E-D356-4B04-84BF-7ACA4BD75045}" dt="2024-12-16T14:00:07.057" v="1" actId="20577"/>
        <pc:sldMkLst>
          <pc:docMk/>
          <pc:sldMk cId="3415714456" sldId="293"/>
        </pc:sldMkLst>
        <pc:spChg chg="mod">
          <ac:chgData name="Páll Ægir" userId="7714563f-0815-41db-b7dd-afb6cb1578a3" providerId="ADAL" clId="{DFFCBA5E-D356-4B04-84BF-7ACA4BD75045}" dt="2024-12-16T14:00:07.057" v="1" actId="20577"/>
          <ac:spMkLst>
            <pc:docMk/>
            <pc:sldMk cId="3415714456" sldId="293"/>
            <ac:spMk id="14" creationId="{E0501CB9-4458-4F93-9CF0-46F1D5B6905C}"/>
          </ac:spMkLst>
        </pc:spChg>
      </pc:sldChg>
      <pc:sldChg chg="addSp delSp modSp mod">
        <pc:chgData name="Páll Ægir" userId="7714563f-0815-41db-b7dd-afb6cb1578a3" providerId="ADAL" clId="{DFFCBA5E-D356-4B04-84BF-7ACA4BD75045}" dt="2024-12-30T10:42:10.661" v="320" actId="22"/>
        <pc:sldMkLst>
          <pc:docMk/>
          <pc:sldMk cId="213399869" sldId="302"/>
        </pc:sldMkLst>
        <pc:spChg chg="add del">
          <ac:chgData name="Páll Ægir" userId="7714563f-0815-41db-b7dd-afb6cb1578a3" providerId="ADAL" clId="{DFFCBA5E-D356-4B04-84BF-7ACA4BD75045}" dt="2024-12-30T10:42:10.661" v="320" actId="22"/>
          <ac:spMkLst>
            <pc:docMk/>
            <pc:sldMk cId="213399869" sldId="302"/>
            <ac:spMk id="3" creationId="{108E97EB-7514-9206-5D54-D1224601A5A5}"/>
          </ac:spMkLst>
        </pc:spChg>
        <pc:spChg chg="mod">
          <ac:chgData name="Páll Ægir" userId="7714563f-0815-41db-b7dd-afb6cb1578a3" providerId="ADAL" clId="{DFFCBA5E-D356-4B04-84BF-7ACA4BD75045}" dt="2024-12-27T11:10:28.712" v="292" actId="255"/>
          <ac:spMkLst>
            <pc:docMk/>
            <pc:sldMk cId="213399869" sldId="302"/>
            <ac:spMk id="14" creationId="{E0501CB9-4458-4F93-9CF0-46F1D5B6905C}"/>
          </ac:spMkLst>
        </pc:spChg>
      </pc:sldChg>
      <pc:sldChg chg="modSp mod">
        <pc:chgData name="Páll Ægir" userId="7714563f-0815-41db-b7dd-afb6cb1578a3" providerId="ADAL" clId="{DFFCBA5E-D356-4B04-84BF-7ACA4BD75045}" dt="2024-12-23T08:35:09.559" v="48" actId="20577"/>
        <pc:sldMkLst>
          <pc:docMk/>
          <pc:sldMk cId="4128586406" sldId="319"/>
        </pc:sldMkLst>
        <pc:spChg chg="mod">
          <ac:chgData name="Páll Ægir" userId="7714563f-0815-41db-b7dd-afb6cb1578a3" providerId="ADAL" clId="{DFFCBA5E-D356-4B04-84BF-7ACA4BD75045}" dt="2024-12-23T08:35:09.559" v="48" actId="20577"/>
          <ac:spMkLst>
            <pc:docMk/>
            <pc:sldMk cId="4128586406" sldId="319"/>
            <ac:spMk id="14" creationId="{0D1C0772-96E6-FB29-83BF-765E70D7EE67}"/>
          </ac:spMkLst>
        </pc:spChg>
      </pc:sldChg>
      <pc:sldChg chg="modSp mod">
        <pc:chgData name="Páll Ægir" userId="7714563f-0815-41db-b7dd-afb6cb1578a3" providerId="ADAL" clId="{DFFCBA5E-D356-4B04-84BF-7ACA4BD75045}" dt="2024-12-23T08:32:40.737" v="2" actId="20577"/>
        <pc:sldMkLst>
          <pc:docMk/>
          <pc:sldMk cId="2609816939" sldId="321"/>
        </pc:sldMkLst>
        <pc:spChg chg="mod">
          <ac:chgData name="Páll Ægir" userId="7714563f-0815-41db-b7dd-afb6cb1578a3" providerId="ADAL" clId="{DFFCBA5E-D356-4B04-84BF-7ACA4BD75045}" dt="2024-12-23T08:32:40.737" v="2" actId="20577"/>
          <ac:spMkLst>
            <pc:docMk/>
            <pc:sldMk cId="2609816939" sldId="321"/>
            <ac:spMk id="14" creationId="{45398AE7-6BB6-69F1-1532-3C3B4DC18F26}"/>
          </ac:spMkLst>
        </pc:spChg>
      </pc:sldChg>
      <pc:sldChg chg="modSp mod">
        <pc:chgData name="Páll Ægir" userId="7714563f-0815-41db-b7dd-afb6cb1578a3" providerId="ADAL" clId="{DFFCBA5E-D356-4B04-84BF-7ACA4BD75045}" dt="2024-12-27T11:11:40.615" v="296" actId="255"/>
        <pc:sldMkLst>
          <pc:docMk/>
          <pc:sldMk cId="2145856070" sldId="325"/>
        </pc:sldMkLst>
        <pc:spChg chg="mod">
          <ac:chgData name="Páll Ægir" userId="7714563f-0815-41db-b7dd-afb6cb1578a3" providerId="ADAL" clId="{DFFCBA5E-D356-4B04-84BF-7ACA4BD75045}" dt="2024-12-27T11:11:40.615" v="296" actId="255"/>
          <ac:spMkLst>
            <pc:docMk/>
            <pc:sldMk cId="2145856070" sldId="325"/>
            <ac:spMk id="14" creationId="{6A5E1B2C-2AA1-A922-F6E6-2FC3C321D19D}"/>
          </ac:spMkLst>
        </pc:spChg>
      </pc:sldChg>
      <pc:sldChg chg="modSp mod">
        <pc:chgData name="Páll Ægir" userId="7714563f-0815-41db-b7dd-afb6cb1578a3" providerId="ADAL" clId="{DFFCBA5E-D356-4B04-84BF-7ACA4BD75045}" dt="2024-12-27T11:12:34.509" v="318" actId="20577"/>
        <pc:sldMkLst>
          <pc:docMk/>
          <pc:sldMk cId="3336507898" sldId="326"/>
        </pc:sldMkLst>
        <pc:spChg chg="mod">
          <ac:chgData name="Páll Ægir" userId="7714563f-0815-41db-b7dd-afb6cb1578a3" providerId="ADAL" clId="{DFFCBA5E-D356-4B04-84BF-7ACA4BD75045}" dt="2024-12-27T11:12:34.509" v="318" actId="20577"/>
          <ac:spMkLst>
            <pc:docMk/>
            <pc:sldMk cId="3336507898" sldId="326"/>
            <ac:spMk id="14" creationId="{D65DA143-4EFC-A1F7-E07A-CB3F78C560DC}"/>
          </ac:spMkLst>
        </pc:spChg>
      </pc:sldChg>
      <pc:sldChg chg="modSp mod">
        <pc:chgData name="Páll Ægir" userId="7714563f-0815-41db-b7dd-afb6cb1578a3" providerId="ADAL" clId="{DFFCBA5E-D356-4B04-84BF-7ACA4BD75045}" dt="2024-12-27T10:09:36.950" v="55" actId="20577"/>
        <pc:sldMkLst>
          <pc:docMk/>
          <pc:sldMk cId="1254512846" sldId="328"/>
        </pc:sldMkLst>
        <pc:spChg chg="mod">
          <ac:chgData name="Páll Ægir" userId="7714563f-0815-41db-b7dd-afb6cb1578a3" providerId="ADAL" clId="{DFFCBA5E-D356-4B04-84BF-7ACA4BD75045}" dt="2024-12-27T10:09:36.950" v="55" actId="20577"/>
          <ac:spMkLst>
            <pc:docMk/>
            <pc:sldMk cId="1254512846" sldId="328"/>
            <ac:spMk id="14" creationId="{94C6CC50-5E1E-1EFB-41B6-4478E3931B2C}"/>
          </ac:spMkLst>
        </pc:spChg>
      </pc:sldChg>
      <pc:sldChg chg="addSp delSp modSp add mod">
        <pc:chgData name="Páll Ægir" userId="7714563f-0815-41db-b7dd-afb6cb1578a3" providerId="ADAL" clId="{DFFCBA5E-D356-4B04-84BF-7ACA4BD75045}" dt="2024-12-27T11:08:34.691" v="290" actId="20577"/>
        <pc:sldMkLst>
          <pc:docMk/>
          <pc:sldMk cId="2475467259" sldId="329"/>
        </pc:sldMkLst>
        <pc:spChg chg="mod">
          <ac:chgData name="Páll Ægir" userId="7714563f-0815-41db-b7dd-afb6cb1578a3" providerId="ADAL" clId="{DFFCBA5E-D356-4B04-84BF-7ACA4BD75045}" dt="2024-12-27T11:08:34.691" v="290" actId="20577"/>
          <ac:spMkLst>
            <pc:docMk/>
            <pc:sldMk cId="2475467259" sldId="329"/>
            <ac:spMk id="14" creationId="{4158C355-ED74-E5F5-68BD-1C4CFF9BF450}"/>
          </ac:spMkLst>
        </pc:spChg>
        <pc:picChg chg="add mod">
          <ac:chgData name="Páll Ægir" userId="7714563f-0815-41db-b7dd-afb6cb1578a3" providerId="ADAL" clId="{DFFCBA5E-D356-4B04-84BF-7ACA4BD75045}" dt="2024-12-27T10:54:30.704" v="101" actId="1076"/>
          <ac:picMkLst>
            <pc:docMk/>
            <pc:sldMk cId="2475467259" sldId="329"/>
            <ac:picMk id="3" creationId="{BC0E70C0-3B99-F398-CC4F-1D918C4036DF}"/>
          </ac:picMkLst>
        </pc:picChg>
        <pc:picChg chg="add mod">
          <ac:chgData name="Páll Ægir" userId="7714563f-0815-41db-b7dd-afb6cb1578a3" providerId="ADAL" clId="{DFFCBA5E-D356-4B04-84BF-7ACA4BD75045}" dt="2024-12-27T10:54:51.911" v="111" actId="1076"/>
          <ac:picMkLst>
            <pc:docMk/>
            <pc:sldMk cId="2475467259" sldId="329"/>
            <ac:picMk id="5" creationId="{1BD8FEA2-422C-140B-4884-B4996D6DBE7B}"/>
          </ac:picMkLst>
        </pc:picChg>
      </pc:sldChg>
    </pc:docChg>
  </pc:docChgLst>
  <pc:docChgLst>
    <pc:chgData name="Páll Ægir" userId="7714563f-0815-41db-b7dd-afb6cb1578a3" providerId="ADAL" clId="{7E7EDA41-F37A-48D8-89AD-6714B6B7DAA3}"/>
    <pc:docChg chg="modSld">
      <pc:chgData name="Páll Ægir" userId="7714563f-0815-41db-b7dd-afb6cb1578a3" providerId="ADAL" clId="{7E7EDA41-F37A-48D8-89AD-6714B6B7DAA3}" dt="2024-03-04T15:02:41.823" v="15" actId="20577"/>
      <pc:docMkLst>
        <pc:docMk/>
      </pc:docMkLst>
      <pc:sldChg chg="modSp mod">
        <pc:chgData name="Páll Ægir" userId="7714563f-0815-41db-b7dd-afb6cb1578a3" providerId="ADAL" clId="{7E7EDA41-F37A-48D8-89AD-6714B6B7DAA3}" dt="2024-03-04T15:02:41.823" v="15" actId="20577"/>
        <pc:sldMkLst>
          <pc:docMk/>
          <pc:sldMk cId="868332806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BAA24250-FC73-4584-9A91-D4B26D1CD58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546ABFBE-0DA5-45FD-BA03-FF67D146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s-I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s-I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is-IS" sz="1800" b="0" strike="noStrike" spc="-1">
                <a:latin typeface="Arial"/>
              </a:rPr>
              <a:t>Smelltu til að breyta sniði titiltextans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s-IS" sz="3200" b="0" strike="noStrike" spc="-1">
                <a:latin typeface="Arial"/>
              </a:rPr>
              <a:t>Smelltu til að breyta textasniði á efnisskipan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s-IS" sz="2800" b="0" strike="noStrike" spc="-1">
                <a:latin typeface="Arial"/>
              </a:rPr>
              <a:t>Annars stigs efnisskipan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s-IS" sz="2400" b="0" strike="noStrike" spc="-1">
                <a:latin typeface="Arial"/>
              </a:rPr>
              <a:t>Þriðja stigs efnisskipan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s-IS" sz="2000" b="0" strike="noStrike" spc="-1">
                <a:latin typeface="Arial"/>
              </a:rPr>
              <a:t>Fjórða stigs efnisskipan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s-IS" sz="2000" b="0" strike="noStrike" spc="-1">
                <a:latin typeface="Arial"/>
              </a:rPr>
              <a:t>Fimmta stigs efnisskipan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s-IS" sz="2000" b="0" strike="noStrike" spc="-1">
                <a:latin typeface="Arial"/>
              </a:rPr>
              <a:t>Sjötta stigs efnisskipan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s-IS" sz="2000" b="0" strike="noStrike" spc="-1">
                <a:latin typeface="Arial"/>
              </a:rPr>
              <a:t>Sjöunda stigs efnisskipan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/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01CB9-4458-4F93-9CF0-46F1D5B6905C}"/>
              </a:ext>
            </a:extLst>
          </p:cNvPr>
          <p:cNvSpPr txBox="1"/>
          <p:nvPr/>
        </p:nvSpPr>
        <p:spPr>
          <a:xfrm>
            <a:off x="3047520" y="1691564"/>
            <a:ext cx="6096000" cy="243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32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3200" b="0" strike="noStrike" spc="-1">
                <a:latin typeface="Arial"/>
              </a:rPr>
              <a:t>Jólafundur 2024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3552-8F27-F291-6C8A-A6F47E63E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C266A4F1-EFF6-0F81-450E-E473BB4278CF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05699586-A410-F69E-4B98-8F86CCC66B95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2E256456-4844-B977-012A-D349B2874EE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D8C7F0-E838-1A34-6414-4B973329657F}"/>
              </a:ext>
            </a:extLst>
          </p:cNvPr>
          <p:cNvSpPr txBox="1"/>
          <p:nvPr/>
        </p:nvSpPr>
        <p:spPr>
          <a:xfrm>
            <a:off x="1072326" y="1758547"/>
            <a:ext cx="10255624" cy="231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Málefni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hafsins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þjóðaröryggi</a:t>
            </a:r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s-IS" sz="1800">
              <a:effectLst/>
              <a:latin typeface="Calibri" panose="020F0502020204030204" pitchFamily="34" charset="0"/>
              <a:ea typeface="FiraGO Light"/>
            </a:endParaRPr>
          </a:p>
          <a:p>
            <a:pPr algn="l"/>
            <a:r>
              <a:rPr lang="is-IS" sz="1400">
                <a:effectLst/>
                <a:ea typeface="FiraGO Light"/>
              </a:rPr>
              <a:t>	Straumhvörf urðu í öryggismálum Evrópu með allsherjarinnrás Rússlands í Úkraínu í febrúar 2022. </a:t>
            </a:r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75CCD-65E7-364D-C65E-767A949F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44" y="2610468"/>
            <a:ext cx="5121084" cy="4082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38383-FC3E-4972-F509-88ECA8F5E976}"/>
              </a:ext>
            </a:extLst>
          </p:cNvPr>
          <p:cNvSpPr txBox="1"/>
          <p:nvPr/>
        </p:nvSpPr>
        <p:spPr>
          <a:xfrm>
            <a:off x="7289975" y="2830412"/>
            <a:ext cx="4037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1600">
                <a:effectLst/>
                <a:latin typeface="Calibri" panose="020F0502020204030204" pitchFamily="34" charset="0"/>
                <a:ea typeface="FiraGO Light"/>
              </a:rPr>
              <a:t>Landfræðileg staða Íslands gegnir mikilvægu hlutverki fyrir eftirlit og aðgerðir </a:t>
            </a:r>
            <a:r>
              <a:rPr lang="is-IS" sz="1600">
                <a:latin typeface="Calibri" panose="020F0502020204030204" pitchFamily="34" charset="0"/>
                <a:ea typeface="FiraGO Light"/>
              </a:rPr>
              <a:t>NATO</a:t>
            </a:r>
            <a:r>
              <a:rPr lang="is-IS" sz="1600">
                <a:effectLst/>
                <a:latin typeface="Calibri" panose="020F0502020204030204" pitchFamily="34" charset="0"/>
                <a:ea typeface="FiraGO Light"/>
              </a:rPr>
              <a:t> á Norður-Atlantshafi og þá sérstaklega vegna hafsvæðisins norður af landinu og milli Grænlands, Ísland og Bretlands (GIUK- hliðið)</a:t>
            </a:r>
            <a:endParaRPr lang="is-IS" sz="1600"/>
          </a:p>
        </p:txBody>
      </p:sp>
    </p:spTree>
    <p:extLst>
      <p:ext uri="{BB962C8B-B14F-4D97-AF65-F5344CB8AC3E}">
        <p14:creationId xmlns:p14="http://schemas.microsoft.com/office/powerpoint/2010/main" val="236770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7CA3-195E-AB3A-52DA-B6855DAA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8905E027-62BE-57CF-4AA0-AFC9E743B906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E294111D-125F-1361-B7E9-5E4CA3463F64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36FE6652-5170-18F9-5A19-F362796CC50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C6CC50-5E1E-1EFB-41B6-4478E3931B2C}"/>
              </a:ext>
            </a:extLst>
          </p:cNvPr>
          <p:cNvSpPr txBox="1"/>
          <p:nvPr/>
        </p:nvSpPr>
        <p:spPr>
          <a:xfrm>
            <a:off x="1072326" y="1758547"/>
            <a:ext cx="10255624" cy="573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Málefni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hafsins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þjóðaröryggi</a:t>
            </a:r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1600">
                <a:effectLst/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Menntun og færni sjómanna á þeim skipum sem sigla um íslensk hafsvæði er mikilvægt öryggismál</a:t>
            </a:r>
          </a:p>
          <a:p>
            <a:endParaRPr lang="is-IS" sz="1600">
              <a:latin typeface="Calibri" panose="020F0502020204030204" pitchFamily="34" charset="0"/>
              <a:ea typeface="FiraGO Light"/>
              <a:cs typeface="Times New Roman" panose="02020603050405020304" pitchFamily="18" charset="0"/>
            </a:endParaRPr>
          </a:p>
          <a:p>
            <a:r>
              <a:rPr lang="is-IS" sz="1600" b="1">
                <a:effectLst/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STCW - samþykktin</a:t>
            </a:r>
            <a:r>
              <a:rPr lang="is-IS" sz="1600">
                <a:effectLst/>
                <a:latin typeface="Calibri" panose="020F0502020204030204" pitchFamily="34" charset="0"/>
                <a:ea typeface="FiraGO Light"/>
                <a:cs typeface="Times New Roman" panose="02020603050405020304" pitchFamily="18" charset="0"/>
              </a:rPr>
              <a:t> er alþjóðasamningur um lágmarkskröfur til skipstjórnarmanna og vakthafandi áhafna um borð i flutningaskipum</a:t>
            </a:r>
          </a:p>
          <a:p>
            <a:endParaRPr lang="is-IS" sz="1600">
              <a:latin typeface="Calibri" panose="020F0502020204030204" pitchFamily="34" charset="0"/>
              <a:ea typeface="FiraGO Light"/>
              <a:cs typeface="Times New Roman" panose="02020603050405020304" pitchFamily="18" charset="0"/>
            </a:endParaRPr>
          </a:p>
          <a:p>
            <a:r>
              <a:rPr lang="is-IS" sz="1600">
                <a:effectLst/>
                <a:latin typeface="Calibri" panose="020F0502020204030204" pitchFamily="34" charset="0"/>
                <a:ea typeface="FiraGO Light"/>
              </a:rPr>
              <a:t>Aukið hafsvæðaeftirlit er lykilatriði í því að; auka öryggi á íslenskum hafsvæðum, </a:t>
            </a:r>
            <a:r>
              <a:rPr lang="is-IS" sz="1600" b="1">
                <a:effectLst/>
                <a:latin typeface="Calibri" panose="020F0502020204030204" pitchFamily="34" charset="0"/>
                <a:ea typeface="FiraGO Light"/>
              </a:rPr>
              <a:t>halda uppi fullveldisrétti Íslands</a:t>
            </a:r>
            <a:r>
              <a:rPr lang="is-IS" sz="1600">
                <a:effectLst/>
                <a:latin typeface="Calibri" panose="020F0502020204030204" pitchFamily="34" charset="0"/>
                <a:ea typeface="FiraGO Light"/>
              </a:rPr>
              <a:t>, framfylgja íslenskum lögum og standa undir alþjóðlegum skuldbindingum okkar á sviði öryggis- og varnarmála</a:t>
            </a:r>
          </a:p>
          <a:p>
            <a:endParaRPr lang="is-IS" sz="1600">
              <a:latin typeface="Calibri" panose="020F0502020204030204" pitchFamily="34" charset="0"/>
              <a:ea typeface="FiraGO Light"/>
            </a:endParaRPr>
          </a:p>
          <a:p>
            <a:r>
              <a:rPr lang="is-IS" sz="1600">
                <a:effectLst/>
                <a:latin typeface="Calibri" panose="020F0502020204030204" pitchFamily="34" charset="0"/>
                <a:ea typeface="FiraGO Light"/>
              </a:rPr>
              <a:t>Landhelgisgæsla Íslands fer með lögregluvald á íslensku hafsvæði, heldur uppi lögum og reglu á hafinu, sinnir öryggisgæslu og björgunar og landamæraeftirliti </a:t>
            </a:r>
          </a:p>
          <a:p>
            <a:endParaRPr lang="is-IS" sz="1600">
              <a:latin typeface="Calibri" panose="020F0502020204030204" pitchFamily="34" charset="0"/>
              <a:ea typeface="FiraGO Light"/>
            </a:endParaRPr>
          </a:p>
          <a:p>
            <a:r>
              <a:rPr lang="is-IS" sz="1600">
                <a:latin typeface="Calibri" panose="020F0502020204030204" pitchFamily="34" charset="0"/>
                <a:ea typeface="FiraGO Light"/>
              </a:rPr>
              <a:t>Landhelgisgæslan er okkar lykilstofnun er varðar þjóðaröryggishagsmuni á íslenskum hafsvæðum</a:t>
            </a:r>
          </a:p>
          <a:p>
            <a:endParaRPr lang="is-IS" sz="1600">
              <a:latin typeface="Calibri" panose="020F0502020204030204" pitchFamily="34" charset="0"/>
              <a:ea typeface="FiraGO Light"/>
            </a:endParaRPr>
          </a:p>
          <a:p>
            <a:r>
              <a:rPr lang="is-IS" sz="1600">
                <a:latin typeface="Calibri" panose="020F0502020204030204" pitchFamily="34" charset="0"/>
                <a:ea typeface="FiraGO Light"/>
              </a:rPr>
              <a:t> Umhverfisþættir og vistkerfi hafsins, hafrannsóknir, nýting og verndun auðlinda í hafinu  </a:t>
            </a:r>
            <a:endParaRPr lang="is-IS" sz="1600">
              <a:effectLst/>
              <a:latin typeface="Calibri" panose="020F0502020204030204" pitchFamily="34" charset="0"/>
              <a:ea typeface="FiraGO Light"/>
            </a:endParaRPr>
          </a:p>
          <a:p>
            <a:endParaRPr lang="is-IS" sz="1600">
              <a:latin typeface="Calibri" panose="020F0502020204030204" pitchFamily="34" charset="0"/>
              <a:ea typeface="FiraGO Light"/>
              <a:cs typeface="Times New Roman" panose="02020603050405020304" pitchFamily="18" charset="0"/>
            </a:endParaRPr>
          </a:p>
          <a:p>
            <a:endParaRPr lang="is-IS" sz="1600">
              <a:effectLst/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algn="l"/>
            <a:endParaRPr lang="en-US" sz="16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1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4E5F-07DC-2A09-00EF-81C0F7FB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5079C6CC-6BCA-BA94-9A74-77AC5EADEF91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0503AEC7-DA54-FD7D-D603-445C14FEDA2E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F6F08AB9-221A-7EB9-48D5-03610BB3757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58C355-ED74-E5F5-68BD-1C4CFF9BF450}"/>
              </a:ext>
            </a:extLst>
          </p:cNvPr>
          <p:cNvSpPr txBox="1"/>
          <p:nvPr/>
        </p:nvSpPr>
        <p:spPr>
          <a:xfrm>
            <a:off x="1072326" y="1758547"/>
            <a:ext cx="10255624" cy="231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Málefni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hafsins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þjóðaröryggi</a:t>
            </a:r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1600">
              <a:latin typeface="Calibri" panose="020F0502020204030204" pitchFamily="34" charset="0"/>
              <a:ea typeface="FiraGO Light"/>
              <a:cs typeface="Times New Roman" panose="02020603050405020304" pitchFamily="18" charset="0"/>
            </a:endParaRPr>
          </a:p>
          <a:p>
            <a:endParaRPr lang="is-IS" sz="1600">
              <a:effectLst/>
              <a:latin typeface="FiraGO Light"/>
              <a:ea typeface="FiraGO Light"/>
              <a:cs typeface="Times New Roman" panose="02020603050405020304" pitchFamily="18" charset="0"/>
            </a:endParaRPr>
          </a:p>
          <a:p>
            <a:pPr algn="l"/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Sjávarútvegurinn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áreiðanlegasta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tekjulind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þjóðarinnar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Málefni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hafsins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fiskveiðar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teljast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til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kjarnahagsmuna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landsins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sérstaklega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þarf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að taka </a:t>
            </a:r>
            <a:r>
              <a:rPr lang="en-US" sz="1600" err="1">
                <a:solidFill>
                  <a:srgbClr val="333333"/>
                </a:solidFill>
                <a:cs typeface="Arial" panose="020B0604020202020204" pitchFamily="34" charset="0"/>
              </a:rPr>
              <a:t>tillit</a:t>
            </a:r>
            <a:r>
              <a:rPr lang="en-US" sz="1600">
                <a:solidFill>
                  <a:srgbClr val="333333"/>
                </a:solidFill>
                <a:cs typeface="Arial" panose="020B0604020202020204" pitchFamily="34" charset="0"/>
              </a:rPr>
              <a:t> til.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E70C0-3B99-F398-CC4F-1D918C40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9" y="3721591"/>
            <a:ext cx="5958840" cy="211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8FEA2-422C-140B-4884-B4996D6DB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19" y="3721591"/>
            <a:ext cx="6096000" cy="21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6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523880" y="1572015"/>
            <a:ext cx="9143280" cy="4985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endParaRPr lang="is-I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523880" y="2378065"/>
            <a:ext cx="9143280" cy="3513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  <p:pic>
        <p:nvPicPr>
          <p:cNvPr id="53" name="Picture 3" descr="Description: logo fyrir signat"/>
          <p:cNvPicPr/>
          <p:nvPr/>
        </p:nvPicPr>
        <p:blipFill>
          <a:blip r:embed="rId2"/>
          <a:stretch/>
        </p:blipFill>
        <p:spPr>
          <a:xfrm>
            <a:off x="137160" y="62280"/>
            <a:ext cx="1672185" cy="677022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3EFD4-B0E9-0089-C00C-BCF1B3B62F14}"/>
              </a:ext>
            </a:extLst>
          </p:cNvPr>
          <p:cNvSpPr txBox="1"/>
          <p:nvPr/>
        </p:nvSpPr>
        <p:spPr>
          <a:xfrm>
            <a:off x="588474" y="1250426"/>
            <a:ext cx="11153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				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				 </a:t>
            </a:r>
            <a:r>
              <a:rPr lang="en-US" sz="2400" err="1"/>
              <a:t>Takk</a:t>
            </a:r>
            <a:r>
              <a:rPr lang="en-US" sz="2400"/>
              <a:t> </a:t>
            </a:r>
            <a:r>
              <a:rPr lang="en-US" sz="2400" err="1"/>
              <a:t>fyrir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2183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/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01CB9-4458-4F93-9CF0-46F1D5B6905C}"/>
              </a:ext>
            </a:extLst>
          </p:cNvPr>
          <p:cNvSpPr txBox="1"/>
          <p:nvPr/>
        </p:nvSpPr>
        <p:spPr>
          <a:xfrm>
            <a:off x="1523880" y="1692644"/>
            <a:ext cx="9517014" cy="549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pc="-1">
                <a:latin typeface="Arial"/>
              </a:rPr>
              <a:t>K</a:t>
            </a:r>
            <a:r>
              <a:rPr lang="is-IS" b="0" strike="noStrike" spc="-1">
                <a:latin typeface="Arial"/>
              </a:rPr>
              <a:t>jarasamningar</a:t>
            </a:r>
            <a:r>
              <a:rPr lang="is-IS" spc="-1">
                <a:latin typeface="Arial"/>
              </a:rPr>
              <a:t> 2024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Eftirfarandi kjarasamningar voru undirritaður á árinu: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Skipstjórnarmenn á bátum í fiskeldi 28. júní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Farmenn: 19. september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Faxaflóahafnir: 20. nóvember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Samningviðræður í gangi við</a:t>
            </a:r>
            <a:r>
              <a:rPr lang="is-IS" sz="1400" spc="-1">
                <a:latin typeface="Arial"/>
              </a:rPr>
              <a:t>: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Landhelgisgæslun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Hafrannsóknarstofnun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Samband íslenskra sveitarfélaga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200" spc="-1">
                <a:latin typeface="Arial"/>
              </a:rPr>
              <a:t>Annað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7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/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01CB9-4458-4F93-9CF0-46F1D5B6905C}"/>
              </a:ext>
            </a:extLst>
          </p:cNvPr>
          <p:cNvSpPr txBox="1"/>
          <p:nvPr/>
        </p:nvSpPr>
        <p:spPr>
          <a:xfrm>
            <a:off x="778599" y="1463425"/>
            <a:ext cx="10791730" cy="4110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b="0" strike="noStrike" spc="-1" dirty="0">
                <a:latin typeface="Arial"/>
              </a:rPr>
              <a:t>Menntamál skipstjórnarmanna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 dirty="0">
                <a:latin typeface="Arial"/>
              </a:rPr>
              <a:t>Frétt í Morgunblaðinu 10. desember sl.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 dirty="0">
                <a:latin typeface="Arial"/>
              </a:rPr>
              <a:t> </a:t>
            </a:r>
          </a:p>
          <a:p>
            <a:pPr algn="ctr"/>
            <a:r>
              <a:rPr lang="is-IS" sz="1400" b="0" i="0" dirty="0">
                <a:solidFill>
                  <a:srgbClr val="000000"/>
                </a:solidFill>
                <a:effectLst/>
              </a:rPr>
              <a:t>,,Fagnám í skip- og vél­stjórn á Íslandi fær­ist á há­skóla­stig í ná­inni framtíð. Samn­ing­ar um sam­starf hafa verið gerðir milli Tækni­skól­ans og SIMAC, skip­stjórn­ar­skól­ans í Svend­borg í Dan­mörku, sem opna á þetta. </a:t>
            </a:r>
          </a:p>
          <a:p>
            <a:pPr algn="ctr"/>
            <a:endParaRPr lang="is-IS" sz="1400" dirty="0">
              <a:solidFill>
                <a:srgbClr val="000000"/>
              </a:solidFill>
            </a:endParaRPr>
          </a:p>
          <a:p>
            <a:pPr algn="ctr"/>
            <a:r>
              <a:rPr lang="is-IS" sz="1400" b="0" i="0" dirty="0">
                <a:solidFill>
                  <a:srgbClr val="000000"/>
                </a:solidFill>
                <a:effectLst/>
              </a:rPr>
              <a:t>Ytra er nám á þessu sviði alla jafna kennt á há­skóla­stigi sem þá skil­ar nem­end­um bachel­or-gráðu og alþjóðleg­um starfs­rétt­ind­um.</a:t>
            </a:r>
          </a:p>
          <a:p>
            <a:pPr algn="ctr"/>
            <a:r>
              <a:rPr lang="is-IS" sz="1400" b="0" i="0" dirty="0">
                <a:solidFill>
                  <a:srgbClr val="000000"/>
                </a:solidFill>
                <a:effectLst/>
              </a:rPr>
              <a:t>Lengi hef­ur verið rætt um það hér heima að fylgja for­dæmi Dana og færa efsta stig fag­greina á há­skóla­stig.“</a:t>
            </a:r>
          </a:p>
          <a:p>
            <a:pPr algn="ctr"/>
            <a:endParaRPr lang="is-IS" sz="14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200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3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A79B0-DE4C-B945-FF51-BD872B5C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A204F528-AD11-EF75-C10C-2B31F13160D4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72E18EA7-B9D2-7D38-4341-0E8EB96B6CEB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A78C8C93-7CB7-13F2-A920-1414EF69D52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398AE7-6BB6-69F1-1532-3C3B4DC18F26}"/>
              </a:ext>
            </a:extLst>
          </p:cNvPr>
          <p:cNvSpPr txBox="1"/>
          <p:nvPr/>
        </p:nvSpPr>
        <p:spPr>
          <a:xfrm>
            <a:off x="778599" y="1463425"/>
            <a:ext cx="10791730" cy="357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b="0" strike="noStrike" spc="-1">
                <a:latin typeface="Arial"/>
              </a:rPr>
              <a:t>Menntamál skipstjórnarmanna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/>
            <a:r>
              <a:rPr lang="is-IS" sz="1400" b="0" i="0">
                <a:solidFill>
                  <a:srgbClr val="000000"/>
                </a:solidFill>
                <a:effectLst/>
              </a:rPr>
              <a:t>Það er forsenda mats háskóla á heildstæðu fagháskólanámi að það sé vottað af viðurkenndum háskóla sem beri faglega ábyrgð á náminu og gæðum þess. Námið þarf að vera metið til ECTS eininga og geti verið grunnám við háskóla, diplómanám við háskóla og viðbótarnám við framhaldsskóla. </a:t>
            </a:r>
          </a:p>
          <a:p>
            <a:pPr algn="ctr"/>
            <a:endParaRPr lang="is-IS" sz="1400">
              <a:solidFill>
                <a:srgbClr val="000000"/>
              </a:solidFill>
            </a:endParaRPr>
          </a:p>
          <a:p>
            <a:pPr algn="ctr"/>
            <a:r>
              <a:rPr lang="is-IS" sz="1400" b="0" i="0">
                <a:solidFill>
                  <a:srgbClr val="000000"/>
                </a:solidFill>
                <a:effectLst/>
              </a:rPr>
              <a:t>Námið sé á ábyrgð viðurkennds háskóla út frá gæðakröfum hans og að hann beri ábyrgð á gæðum náms og kennslu.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2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81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E945-34D2-F402-59A9-06E9812D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860B20ED-4181-D28A-D049-7AA3AB5AF100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EC730458-B596-AB0E-D0A3-7F098ACE1667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0CD3CDC8-0D8E-318E-0E2D-D7FE7BFE32F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1C0772-96E6-FB29-83BF-765E70D7EE67}"/>
              </a:ext>
            </a:extLst>
          </p:cNvPr>
          <p:cNvSpPr txBox="1"/>
          <p:nvPr/>
        </p:nvSpPr>
        <p:spPr>
          <a:xfrm>
            <a:off x="778599" y="1463425"/>
            <a:ext cx="10791730" cy="4522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b="0" strike="noStrike" spc="-1">
                <a:latin typeface="Arial"/>
              </a:rPr>
              <a:t>Menntamál skipstjórnarmanna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Starfsmönnum og stjórn FS var boðið að koma og ræða við stjórnendur Tækniskólans og skólastjóra Skipstjórnarskólans nokkru seinna.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Við lögðum áherslu á að skólinn hlusti á gagnrýnisraddir frá nemendum varðndi námið og skipulag þess en einnig fengum við ágætis kynningu á framtíðarhugmyndum skólans varðandi námið.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Við fögnuðum góðum áformum skólans og sögðumst tilbúnir til samvinnu um bætt nám stýrimannsefna.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Nemandi Chalmers skólans í Gautaborg heimsótti okkur 10. desember.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z="1400" spc="-1">
                <a:latin typeface="Arial"/>
              </a:rPr>
              <a:t>Formaður nemendafélagsins bað um fund með okkur sem verður eftir áramót.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58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/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01CB9-4458-4F93-9CF0-46F1D5B6905C}"/>
              </a:ext>
            </a:extLst>
          </p:cNvPr>
          <p:cNvSpPr txBox="1"/>
          <p:nvPr/>
        </p:nvSpPr>
        <p:spPr>
          <a:xfrm>
            <a:off x="1072326" y="1758547"/>
            <a:ext cx="10255624" cy="59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pc="-1">
                <a:cs typeface="Calibri" panose="020F0502020204030204" pitchFamily="34" charset="0"/>
              </a:rPr>
              <a:t>Siglingaráð</a:t>
            </a:r>
          </a:p>
          <a:p>
            <a:pPr algn="l"/>
            <a:endParaRPr lang="en-US" sz="1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Helstu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verkefni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ráðsins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eru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móta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tillögu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öryggisáætlun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sjófarenda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með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Samgöngustofu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vinna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langtímaáætlun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í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öryggismálum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sjófarenda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ásamt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því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hafa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eftirlit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með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framgangi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hennar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stuðla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starfsemi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þeirra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aðila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henni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koma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veita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umsagnir</a:t>
            </a:r>
            <a:r>
              <a:rPr lang="en-US" sz="1400">
                <a:solidFill>
                  <a:srgbClr val="333333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lagafrumvörp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drög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reglugerðum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varðar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siglinga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-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hafnarmál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ásamt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EES-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gerðum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innleiðingu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þeirra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veita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umsögn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tillögu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samgönguráðs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samgönguáætlun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hvað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varðar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málefni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siglinga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hafna</a:t>
            </a:r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stofna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vinnuhópa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afmörkuð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verkefni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ráðið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ákveður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ráðast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í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eða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ráðherra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felur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því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vinna</a:t>
            </a:r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fjalla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önnur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mál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á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sviði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siglinga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hafna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ósk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ráðherra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eða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einstakra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ráðsmanna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Vegna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óróleika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í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stjórnmálum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forsetakosninga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stjórnarslita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kosninga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hefur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störf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ráðsins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legið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niðri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hríð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ástæðan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sú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formaður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ráðsins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valinn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af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innviðarráðherra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fer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með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öryggismál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sjómanna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Sigurður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hættir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innviðarráðherra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í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apríl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Svandís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tekur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við, Halldór Ármannsson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hættir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formaður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ráðsins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enginn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VG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liði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fannst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til að taka við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formaður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að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því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virðist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eða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það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gleymdist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Síðasti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fundur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 var 4 </a:t>
            </a:r>
            <a:r>
              <a:rPr lang="en-US" sz="800" err="1">
                <a:solidFill>
                  <a:srgbClr val="333333"/>
                </a:solidFill>
                <a:cs typeface="Arial" panose="020B0604020202020204" pitchFamily="34" charset="0"/>
              </a:rPr>
              <a:t>apríl</a:t>
            </a:r>
            <a:r>
              <a:rPr lang="en-US" sz="800">
                <a:solidFill>
                  <a:srgbClr val="333333"/>
                </a:solidFill>
                <a:cs typeface="Arial" panose="020B0604020202020204" pitchFamily="34" charset="0"/>
              </a:rPr>
              <a:t>. 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9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A68E-1CCF-A2EB-CFF8-5F53F6A3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0C201653-DE45-1485-E52C-7C88641AD082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62F54B6F-7494-1150-4001-FE3270B3F07C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5BBEEC86-17E0-41D9-2AD3-73A86D52B82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5E1B2C-2AA1-A922-F6E6-2FC3C321D19D}"/>
              </a:ext>
            </a:extLst>
          </p:cNvPr>
          <p:cNvSpPr txBox="1"/>
          <p:nvPr/>
        </p:nvSpPr>
        <p:spPr>
          <a:xfrm>
            <a:off x="1072326" y="1758547"/>
            <a:ext cx="10255624" cy="68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pc="-1">
                <a:cs typeface="Calibri" panose="020F0502020204030204" pitchFamily="34" charset="0"/>
              </a:rPr>
              <a:t>Siglingaráð</a:t>
            </a:r>
          </a:p>
          <a:p>
            <a:pPr algn="l"/>
            <a:endParaRPr lang="en-US" sz="8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is-IS" sz="1400" spc="-1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Spurningar SAF um lögskráningu sjómanna </a:t>
            </a:r>
            <a:endParaRPr lang="en-US" sz="1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862D3-2C79-BCB4-8DF4-30CDE360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218" y="2516461"/>
            <a:ext cx="6942024" cy="42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A314-00AA-4D5F-196D-51A2F525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37982ED9-B81A-1F67-A6F8-90466E4050BC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56F3CBD2-5BC7-96AD-79D4-58FC611A4224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B4858313-2A7C-CD49-753B-9710D5AA0D0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DA143-4EFC-A1F7-E07A-CB3F78C560DC}"/>
              </a:ext>
            </a:extLst>
          </p:cNvPr>
          <p:cNvSpPr txBox="1"/>
          <p:nvPr/>
        </p:nvSpPr>
        <p:spPr>
          <a:xfrm>
            <a:off x="1072326" y="1758547"/>
            <a:ext cx="1025562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s-IS" spc="-1">
                <a:cs typeface="Calibri" panose="020F0502020204030204" pitchFamily="34" charset="0"/>
              </a:rPr>
              <a:t>Siglingaráð</a:t>
            </a:r>
          </a:p>
          <a:p>
            <a:pPr algn="l"/>
            <a:endParaRPr lang="en-US" sz="1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Lögskráning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skipverja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borð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í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skipum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bátum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ferðaþjónustunnar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(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hvalaskoðun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fl.)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nn-NO" b="1"/>
              <a:t>       </a:t>
            </a:r>
            <a:r>
              <a:rPr lang="nn-NO" sz="1600" b="1"/>
              <a:t>Væri hægt að láta skráningu skipverja gilda um fleiri en eitt skip á dag og fleiri daga</a:t>
            </a:r>
          </a:p>
          <a:p>
            <a:pPr marL="0" indent="0">
              <a:buNone/>
            </a:pPr>
            <a:endParaRPr lang="nn-NO" b="1"/>
          </a:p>
          <a:p>
            <a:pPr lvl="1"/>
            <a:r>
              <a:rPr lang="nn-NO" sz="1400"/>
              <a:t>Þetta færi </a:t>
            </a:r>
            <a:r>
              <a:rPr lang="nn-NO" sz="1400">
                <a:highlight>
                  <a:srgbClr val="FFFF00"/>
                </a:highlight>
              </a:rPr>
              <a:t>gegn meginmarkmiðum </a:t>
            </a:r>
            <a:r>
              <a:rPr lang="nn-NO" sz="1400"/>
              <a:t>lögskráningar sjómanna sem er að vita hverjir og hve margir eru um borð </a:t>
            </a:r>
          </a:p>
          <a:p>
            <a:pPr lvl="1"/>
            <a:endParaRPr lang="nn-NO" sz="1400"/>
          </a:p>
          <a:p>
            <a:pPr lvl="1"/>
            <a:r>
              <a:rPr lang="nn-NO" sz="1400"/>
              <a:t>Þetta </a:t>
            </a:r>
            <a:r>
              <a:rPr lang="nn-NO" sz="1400">
                <a:highlight>
                  <a:srgbClr val="FFFF00"/>
                </a:highlight>
              </a:rPr>
              <a:t>sýnir ekki raunverulega mönnun</a:t>
            </a:r>
            <a:r>
              <a:rPr lang="nn-NO" sz="1400"/>
              <a:t>, skipstjóri getur verið lögskráður á eitt skip en siglt á öðru</a:t>
            </a:r>
          </a:p>
          <a:p>
            <a:pPr lvl="1"/>
            <a:endParaRPr lang="nn-NO" sz="1400"/>
          </a:p>
          <a:p>
            <a:pPr lvl="1"/>
            <a:r>
              <a:rPr lang="nn-NO" sz="1400"/>
              <a:t>Lögskráningarkerfið byggir á því að á hverju skipi sé einn skipstjóri sem beri ábyrgð á siglingu skipsins og </a:t>
            </a:r>
            <a:r>
              <a:rPr lang="nn-NO" sz="1400">
                <a:highlight>
                  <a:srgbClr val="FFFF00"/>
                </a:highlight>
              </a:rPr>
              <a:t>alltaf sé ljóst hver hann er</a:t>
            </a:r>
          </a:p>
          <a:p>
            <a:pPr lvl="1"/>
            <a:endParaRPr lang="nn-NO" sz="1400"/>
          </a:p>
          <a:p>
            <a:pPr lvl="1"/>
            <a:r>
              <a:rPr lang="nn-NO" sz="1400"/>
              <a:t>Aðeins er hægt að vera lögskráður í </a:t>
            </a:r>
            <a:r>
              <a:rPr lang="nn-NO" sz="1400">
                <a:highlight>
                  <a:srgbClr val="FFFF00"/>
                </a:highlight>
              </a:rPr>
              <a:t>eina stöðu á einu skipi</a:t>
            </a:r>
          </a:p>
          <a:p>
            <a:pPr lvl="1"/>
            <a:endParaRPr lang="nn-NO" sz="1400"/>
          </a:p>
          <a:p>
            <a:pPr lvl="1"/>
            <a:r>
              <a:rPr lang="nn-NO" sz="1400"/>
              <a:t>Eftirlit með þessum skipum?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50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ECE6-8E18-5E87-154E-1DB814434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>
            <a:extLst>
              <a:ext uri="{FF2B5EF4-FFF2-40B4-BE49-F238E27FC236}">
                <a16:creationId xmlns:a16="http://schemas.microsoft.com/office/drawing/2014/main" id="{CA4E6BE3-4C00-B803-B5AB-8AFC055FF574}"/>
              </a:ext>
            </a:extLst>
          </p:cNvPr>
          <p:cNvSpPr/>
          <p:nvPr/>
        </p:nvSpPr>
        <p:spPr>
          <a:xfrm>
            <a:off x="1523880" y="1122479"/>
            <a:ext cx="9143280" cy="1778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is-I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9D106AA1-29E1-4E39-CBE9-D789E6B5BAF2}"/>
              </a:ext>
            </a:extLst>
          </p:cNvPr>
          <p:cNvSpPr/>
          <p:nvPr/>
        </p:nvSpPr>
        <p:spPr>
          <a:xfrm>
            <a:off x="1523880" y="2462760"/>
            <a:ext cx="914328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2000" b="0" strike="noStrike" spc="-1">
              <a:latin typeface="Arial"/>
            </a:endParaRPr>
          </a:p>
        </p:txBody>
      </p:sp>
      <p:pic>
        <p:nvPicPr>
          <p:cNvPr id="40" name="Picture 3" descr="Description: logo fyrir signat">
            <a:extLst>
              <a:ext uri="{FF2B5EF4-FFF2-40B4-BE49-F238E27FC236}">
                <a16:creationId xmlns:a16="http://schemas.microsoft.com/office/drawing/2014/main" id="{F0C56F28-0C0C-A468-C348-A4DA65186C2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7160" y="62280"/>
            <a:ext cx="3597120" cy="111744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8ACAD4-AE25-2F50-F565-E89785633A03}"/>
              </a:ext>
            </a:extLst>
          </p:cNvPr>
          <p:cNvSpPr txBox="1"/>
          <p:nvPr/>
        </p:nvSpPr>
        <p:spPr>
          <a:xfrm>
            <a:off x="1072326" y="1758547"/>
            <a:ext cx="10255624" cy="606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Málefni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hafsins</a:t>
            </a:r>
            <a:r>
              <a:rPr lang="en-US" sz="14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þjóðaröryggi</a:t>
            </a:r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s-IS" sz="1400">
                <a:effectLst/>
                <a:ea typeface="FiraGO Light"/>
              </a:rPr>
              <a:t>Hafið er okkar öflugasta varnarvirki en á sama tíma okkar helsta áskorun. Hafið og nýting þess er undirstaða lífsafkomu þjóðarinnar</a:t>
            </a:r>
          </a:p>
          <a:p>
            <a:pPr algn="l"/>
            <a:endParaRPr lang="is-IS" sz="1400">
              <a:ea typeface="FiraGO Light"/>
            </a:endParaRPr>
          </a:p>
          <a:p>
            <a:pPr algn="l"/>
            <a:r>
              <a:rPr lang="is-IS" sz="1400">
                <a:effectLst/>
                <a:ea typeface="FiraGO Light"/>
              </a:rPr>
              <a:t>Við þurfum að leggja metnað í að vernda hafið fyrir alls kyns ógnunum og mengun í samvinnu við vinveittar þjóðir</a:t>
            </a:r>
          </a:p>
          <a:p>
            <a:pPr algn="l"/>
            <a:endParaRPr lang="is-IS" sz="1400">
              <a:effectLst/>
              <a:ea typeface="FiraGO Light"/>
            </a:endParaRPr>
          </a:p>
          <a:p>
            <a:pPr algn="l"/>
            <a:r>
              <a:rPr lang="is-IS" sz="1400">
                <a:effectLst/>
                <a:ea typeface="FiraGO Light"/>
              </a:rPr>
              <a:t>Aukið hafsvæðaeftirlit er lykilatriði á sviði öryggis og varnarmála </a:t>
            </a:r>
          </a:p>
          <a:p>
            <a:pPr algn="l"/>
            <a:endParaRPr lang="is-IS" sz="1400" b="1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is-IS" sz="1400">
                <a:effectLst/>
                <a:ea typeface="FiraGO Light"/>
              </a:rPr>
              <a:t>Straumhvörf urðu í öryggismálum Evrópu með allsherjarinnrás Rússlands í Úkraínu í febrúar 2022</a:t>
            </a:r>
          </a:p>
          <a:p>
            <a:pPr algn="l"/>
            <a:endParaRPr lang="is-IS" sz="1400" b="1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Öryggisúttekt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farþegaskipa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er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æskilegt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vegna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fjölda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mismunandi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einstaklinga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um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borð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siglingasvæði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skipanna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við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landið</a:t>
            </a:r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Fjölþáttaógnir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–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skemmdarverk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t.d.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á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neðansjávarinnviðum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en við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eyja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erum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háð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neðansjávar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fjarskiptaköplum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sem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tengir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okkur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við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umheiminn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Tryggja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þarf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friðhelgi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landamæra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Íslands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öryggi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borgaranna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varnir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landsins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og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mikilvægra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innviða</a:t>
            </a:r>
            <a:r>
              <a:rPr lang="en-US" sz="140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333333"/>
                </a:solidFill>
                <a:cs typeface="Arial" panose="020B0604020202020204" pitchFamily="34" charset="0"/>
              </a:rPr>
              <a:t>samfélagsins</a:t>
            </a:r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l"/>
            <a:endParaRPr lang="en-US" sz="14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400" b="0" strike="noStrike" spc="-1"/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is-I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23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48f096-3158-43fc-998d-5501fb28e46b" xsi:nil="true"/>
    <lcf76f155ced4ddcb4097134ff3c332f xmlns="15c17d55-1d42-4b71-ac1c-69ab2810bf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430F08D64A345A885A31F27EE7CA3" ma:contentTypeVersion="18" ma:contentTypeDescription="Create a new document." ma:contentTypeScope="" ma:versionID="24039c55fd768660acdf5e57451c16e8">
  <xsd:schema xmlns:xsd="http://www.w3.org/2001/XMLSchema" xmlns:xs="http://www.w3.org/2001/XMLSchema" xmlns:p="http://schemas.microsoft.com/office/2006/metadata/properties" xmlns:ns2="15c17d55-1d42-4b71-ac1c-69ab2810bffc" xmlns:ns3="4648f096-3158-43fc-998d-5501fb28e46b" targetNamespace="http://schemas.microsoft.com/office/2006/metadata/properties" ma:root="true" ma:fieldsID="22529f22a76f08a639002824005022ef" ns2:_="" ns3:_="">
    <xsd:import namespace="15c17d55-1d42-4b71-ac1c-69ab2810bffc"/>
    <xsd:import namespace="4648f096-3158-43fc-998d-5501fb28e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17d55-1d42-4b71-ac1c-69ab2810b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67362f-44bf-4930-9bfd-78395a9eb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8f096-3158-43fc-998d-5501fb28e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f89196-a0f1-4fb1-9f34-333613214cdb}" ma:internalName="TaxCatchAll" ma:showField="CatchAllData" ma:web="4648f096-3158-43fc-998d-5501fb28e4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7103D-5492-4902-B5FD-7A1BD0FEE46E}">
  <ds:schemaRefs>
    <ds:schemaRef ds:uri="15c17d55-1d42-4b71-ac1c-69ab2810bffc"/>
    <ds:schemaRef ds:uri="4648f096-3158-43fc-998d-5501fb28e4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A0CED7-FF4E-46E5-9DAF-7CB3B57C1C9D}">
  <ds:schemaRefs>
    <ds:schemaRef ds:uri="15c17d55-1d42-4b71-ac1c-69ab2810bffc"/>
    <ds:schemaRef ds:uri="4648f096-3158-43fc-998d-5501fb28e4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CA9E53-55D3-476A-A27E-CC9F7364D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1000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FiraGO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Samningar</dc:title>
  <dc:subject/>
  <dc:creator>Páll Ægir</dc:creator>
  <dc:description/>
  <cp:lastModifiedBy>Páll Ægir</cp:lastModifiedBy>
  <cp:revision>1</cp:revision>
  <cp:lastPrinted>2023-12-29T09:27:28Z</cp:lastPrinted>
  <dcterms:created xsi:type="dcterms:W3CDTF">2019-12-10T10:02:09Z</dcterms:created>
  <dcterms:modified xsi:type="dcterms:W3CDTF">2024-12-30T10:42:14Z</dcterms:modified>
  <dc:language>is-IS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0x010100B6F430F08D64A345A885A31F27EE7CA3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  <property fmtid="{D5CDD505-2E9C-101B-9397-08002B2CF9AE}" pid="13" name="MediaServiceImageTags">
    <vt:lpwstr/>
  </property>
</Properties>
</file>